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0" r:id="rId1"/>
    <p:sldMasterId id="2147483732" r:id="rId2"/>
    <p:sldMasterId id="2147483734" r:id="rId3"/>
  </p:sldMasterIdLst>
  <p:notesMasterIdLst>
    <p:notesMasterId r:id="rId20"/>
  </p:notesMasterIdLst>
  <p:sldIdLst>
    <p:sldId id="256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4403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5271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83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12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50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Simple Title with section numbers</a:t>
            </a:r>
          </a:p>
        </p:txBody>
      </p:sp>
    </p:spTree>
    <p:extLst>
      <p:ext uri="{BB962C8B-B14F-4D97-AF65-F5344CB8AC3E}">
        <p14:creationId xmlns:p14="http://schemas.microsoft.com/office/powerpoint/2010/main" val="119885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3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4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57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5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56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51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55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2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39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56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55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311700" y="2834124"/>
            <a:ext cx="8520600" cy="792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4832400" y="1152474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799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265500" y="2803074"/>
            <a:ext cx="4045200" cy="12350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1106124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763000" y="4865245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b="0" i="0" u="none" strike="noStrike" cap="non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4000" algn="l" rtl="0">
              <a:spcBef>
                <a:spcPts val="500"/>
              </a:spcBef>
              <a:buClr>
                <a:schemeClr val="dk1"/>
              </a:buClr>
              <a:buSzPct val="56521"/>
              <a:buFont typeface="Lato"/>
              <a:buChar char="•"/>
              <a:defRPr sz="2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736600" marR="0" lvl="1" indent="-203200" algn="l" rtl="0">
              <a:spcBef>
                <a:spcPts val="400"/>
              </a:spcBef>
              <a:buClr>
                <a:schemeClr val="dk1"/>
              </a:buClr>
              <a:buSzPct val="77777"/>
              <a:buFont typeface="Lato"/>
              <a:buChar char="–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143000" marR="0" lvl="2" indent="-127000" algn="l" rtl="0">
              <a:spcBef>
                <a:spcPts val="400"/>
              </a:spcBef>
              <a:buClr>
                <a:schemeClr val="dk1"/>
              </a:buClr>
              <a:buSzPct val="100000"/>
              <a:buFont typeface="Lato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600200" marR="0" lvl="3" indent="-152400" algn="l" rtl="0">
              <a:spcBef>
                <a:spcPts val="300"/>
              </a:spcBef>
              <a:buClr>
                <a:schemeClr val="dk1"/>
              </a:buClr>
              <a:buSzPct val="100000"/>
              <a:buFont typeface="Lato"/>
              <a:buChar char="–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057400" marR="0" lvl="4" indent="-152400" algn="l" rtl="0">
              <a:spcBef>
                <a:spcPts val="300"/>
              </a:spcBef>
              <a:buClr>
                <a:schemeClr val="dk1"/>
              </a:buClr>
              <a:buSzPct val="100000"/>
              <a:buFont typeface="Lato"/>
              <a:buChar char="»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514600" marR="0" lvl="5" indent="-152400" algn="l" rtl="0">
              <a:spcBef>
                <a:spcPts val="300"/>
              </a:spcBef>
              <a:buClr>
                <a:schemeClr val="dk1"/>
              </a:buClr>
              <a:buSzPct val="100000"/>
              <a:buFont typeface="Lato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971800" marR="0" lvl="6" indent="-152400" algn="l" rtl="0">
              <a:spcBef>
                <a:spcPts val="300"/>
              </a:spcBef>
              <a:buClr>
                <a:schemeClr val="dk1"/>
              </a:buClr>
              <a:buSzPct val="100000"/>
              <a:buFont typeface="Lato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429000" marR="0" lvl="7" indent="-152400" algn="l" rtl="0">
              <a:spcBef>
                <a:spcPts val="300"/>
              </a:spcBef>
              <a:buClr>
                <a:schemeClr val="dk1"/>
              </a:buClr>
              <a:buSzPct val="100000"/>
              <a:buFont typeface="Lato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886200" marR="0" lvl="8" indent="-152400" algn="l" rtl="0">
              <a:spcBef>
                <a:spcPts val="300"/>
              </a:spcBef>
              <a:buClr>
                <a:schemeClr val="dk1"/>
              </a:buClr>
              <a:buSzPct val="100000"/>
              <a:buFont typeface="Lato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78406" y="205987"/>
            <a:ext cx="7908300" cy="5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Lato"/>
              <a:buNone/>
              <a:defRPr sz="27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124" y="204574"/>
            <a:ext cx="625200" cy="57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Shape 153"/>
          <p:cNvSpPr txBox="1"/>
          <p:nvPr/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7800" marR="0" lvl="0" indent="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520700" marR="0" lvl="1" indent="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863600" marR="0" lvl="2" indent="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206500" marR="0" lvl="3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549400" marR="0" lvl="4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235200" marR="0" lvl="6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8243" y="159543"/>
            <a:ext cx="7687200" cy="5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7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762000" y="83765"/>
            <a:ext cx="8153400" cy="532200"/>
          </a:xfrm>
          <a:prstGeom prst="rect">
            <a:avLst/>
          </a:prstGeom>
          <a:solidFill>
            <a:srgbClr val="FFFFFF">
              <a:alpha val="89800"/>
            </a:srgbClr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62" name="Shape 162"/>
          <p:cNvCxnSpPr/>
          <p:nvPr/>
        </p:nvCxnSpPr>
        <p:spPr>
          <a:xfrm>
            <a:off x="228600" y="723900"/>
            <a:ext cx="8686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Shape 163" descr="https://www.gv.com/wp-content/themes/google_ventures/images/home/slack.png"/>
          <p:cNvPicPr preferRelativeResize="0"/>
          <p:nvPr/>
        </p:nvPicPr>
        <p:blipFill rotWithShape="1">
          <a:blip r:embed="rId2">
            <a:alphaModFix/>
          </a:blip>
          <a:srcRect l="23232" r="24002"/>
          <a:stretch/>
        </p:blipFill>
        <p:spPr>
          <a:xfrm>
            <a:off x="237521" y="141588"/>
            <a:ext cx="4482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763000" y="4865244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b="0" i="0" u="none" strike="noStrike" cap="non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62000" y="83765"/>
            <a:ext cx="8153400" cy="532200"/>
          </a:xfrm>
          <a:prstGeom prst="rect">
            <a:avLst/>
          </a:prstGeom>
          <a:solidFill>
            <a:srgbClr val="FFFFFF">
              <a:alpha val="89410"/>
            </a:srgbClr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cxnSp>
        <p:nvCxnSpPr>
          <p:cNvPr id="167" name="Shape 167"/>
          <p:cNvCxnSpPr/>
          <p:nvPr/>
        </p:nvCxnSpPr>
        <p:spPr>
          <a:xfrm>
            <a:off x="228600" y="723900"/>
            <a:ext cx="8686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Shape 168"/>
          <p:cNvPicPr preferRelativeResize="0"/>
          <p:nvPr/>
        </p:nvPicPr>
        <p:blipFill rotWithShape="1">
          <a:blip r:embed="rId2">
            <a:alphaModFix/>
          </a:blip>
          <a:srcRect l="23232" r="24002"/>
          <a:stretch/>
        </p:blipFill>
        <p:spPr>
          <a:xfrm>
            <a:off x="237520" y="141588"/>
            <a:ext cx="4482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763000" y="4865244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b="0" i="0" u="none" strike="noStrike" cap="non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502544" y="1918766"/>
            <a:ext cx="4138800" cy="130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SzPct val="100000"/>
              <a:defRPr sz="4000" b="1"/>
            </a:lvl2pPr>
            <a:lvl3pPr lvl="2" algn="ctr" rtl="0">
              <a:spcBef>
                <a:spcPts val="0"/>
              </a:spcBef>
              <a:buSzPct val="100000"/>
              <a:defRPr sz="4000" b="1"/>
            </a:lvl3pPr>
            <a:lvl4pPr lvl="3" algn="ctr" rtl="0">
              <a:spcBef>
                <a:spcPts val="0"/>
              </a:spcBef>
              <a:buSzPct val="100000"/>
              <a:defRPr sz="4000" b="1"/>
            </a:lvl4pPr>
            <a:lvl5pPr lvl="4" algn="ctr" rtl="0">
              <a:spcBef>
                <a:spcPts val="0"/>
              </a:spcBef>
              <a:buSzPct val="100000"/>
              <a:defRPr sz="4000" b="1"/>
            </a:lvl5pPr>
            <a:lvl6pPr lvl="5" algn="ctr" rtl="0">
              <a:spcBef>
                <a:spcPts val="0"/>
              </a:spcBef>
              <a:buSzPct val="100000"/>
              <a:defRPr sz="4000" b="1"/>
            </a:lvl6pPr>
            <a:lvl7pPr lvl="6" algn="ctr" rtl="0">
              <a:spcBef>
                <a:spcPts val="0"/>
              </a:spcBef>
              <a:buSzPct val="100000"/>
              <a:defRPr sz="4000" b="1"/>
            </a:lvl7pPr>
            <a:lvl8pPr lvl="7" algn="ctr" rtl="0">
              <a:spcBef>
                <a:spcPts val="0"/>
              </a:spcBef>
              <a:buSzPct val="100000"/>
              <a:defRPr sz="4000" b="1"/>
            </a:lvl8pPr>
            <a:lvl9pPr lvl="8" algn="ctr" rtl="0">
              <a:spcBef>
                <a:spcPts val="0"/>
              </a:spcBef>
              <a:buSzPct val="100000"/>
              <a:defRPr sz="4000" b="1"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SzPct val="100000"/>
              <a:buFont typeface="Lato"/>
              <a:defRPr sz="4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○"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■"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○"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■"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○"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C2D30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○"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■"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○"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■"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○"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6.gif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1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slackhq.com/screen-sharing-comes-to-slack-video-calls-cd9afe732014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 descr="SLI - together.png"/>
          <p:cNvPicPr preferRelativeResize="0"/>
          <p:nvPr/>
        </p:nvPicPr>
        <p:blipFill rotWithShape="1">
          <a:blip r:embed="rId3">
            <a:alphaModFix/>
          </a:blip>
          <a:srcRect t="-8213" b="26733"/>
          <a:stretch/>
        </p:blipFill>
        <p:spPr>
          <a:xfrm>
            <a:off x="0" y="952500"/>
            <a:ext cx="9144000" cy="41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1985449" y="1178512"/>
            <a:ext cx="5673000" cy="11444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</a:t>
            </a:r>
            <a:r>
              <a:rPr lang="en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      </a:t>
            </a:r>
            <a:r>
              <a:rPr lang="fr-FR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Challenger</a:t>
            </a:r>
            <a:r>
              <a:rPr lang="en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" sz="3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2816848" y="1962880"/>
            <a:ext cx="5455499" cy="41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Slack User Training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218" y="1183888"/>
            <a:ext cx="624349" cy="6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Shape 446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7" name="Shape 447"/>
          <p:cNvSpPr txBox="1"/>
          <p:nvPr/>
        </p:nvSpPr>
        <p:spPr>
          <a:xfrm>
            <a:off x="1099400" y="165562"/>
            <a:ext cx="62172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 back to messages later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686737" y="968381"/>
            <a:ext cx="8019600" cy="36603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 messages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 as unread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 a reminder</a:t>
            </a:r>
          </a:p>
          <a:p>
            <a:pPr marL="177800" lvl="0" indent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11" y="1535268"/>
            <a:ext cx="430162" cy="43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409" y="3748857"/>
            <a:ext cx="430162" cy="43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408" y="2642057"/>
            <a:ext cx="430162" cy="43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Shape 457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8" name="Shape 458"/>
          <p:cNvSpPr txBox="1"/>
          <p:nvPr/>
        </p:nvSpPr>
        <p:spPr>
          <a:xfrm>
            <a:off x="1099400" y="165562"/>
            <a:ext cx="62172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Search!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377100" y="1781237"/>
            <a:ext cx="4187100" cy="1752300"/>
          </a:xfrm>
          <a:prstGeom prst="rect">
            <a:avLst/>
          </a:prstGeom>
          <a:noFill/>
          <a:ln>
            <a:noFill/>
          </a:ln>
        </p:spPr>
        <p:txBody>
          <a:bodyPr wrap="square" lIns="34300" tIns="34300" rIns="34300" bIns="34300" anchor="ctr" anchorCtr="0">
            <a:noAutofit/>
          </a:bodyPr>
          <a:lstStyle/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 b="1">
                <a:solidFill>
                  <a:srgbClr val="00BBEE"/>
                </a:solidFill>
                <a:latin typeface="Lato"/>
                <a:ea typeface="Lato"/>
                <a:cs typeface="Lato"/>
                <a:sym typeface="Lato"/>
              </a:rPr>
              <a:t>CMD + F </a:t>
            </a: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 your best friend.</a:t>
            </a:r>
          </a:p>
          <a:p>
            <a:pPr lvl="0" rtl="0">
              <a:spcBef>
                <a:spcPts val="0"/>
              </a:spcBef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Message pane and the File pane</a:t>
            </a:r>
          </a:p>
          <a:p>
            <a:pPr lvl="0" rtl="0">
              <a:spcBef>
                <a:spcPts val="0"/>
              </a:spcBef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Filter Results</a:t>
            </a:r>
          </a:p>
          <a:p>
            <a:pPr marL="342900" lvl="1" indent="-1905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○"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Recent / Relevant</a:t>
            </a:r>
          </a:p>
          <a:p>
            <a:pPr marL="342900" lvl="1" indent="-1905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○"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File Type</a:t>
            </a:r>
          </a:p>
          <a:p>
            <a:pPr marL="177800" lvl="0" indent="-2540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74" y="1064925"/>
            <a:ext cx="3489600" cy="38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Shape 466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7" name="Shape 467"/>
          <p:cNvSpPr txBox="1"/>
          <p:nvPr/>
        </p:nvSpPr>
        <p:spPr>
          <a:xfrm>
            <a:off x="1099400" y="165562"/>
            <a:ext cx="62172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Navigating in Slack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686737" y="2498550"/>
            <a:ext cx="6594600" cy="575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686737" y="932250"/>
            <a:ext cx="8019600" cy="518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 to what you need: </a:t>
            </a:r>
          </a:p>
          <a:p>
            <a:pPr lvl="0" rtl="0">
              <a:spcBef>
                <a:spcPts val="0"/>
              </a:spcBef>
              <a:buNone/>
            </a:pPr>
            <a:endParaRPr sz="2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Smarter Quick Switcher</a:t>
            </a:r>
          </a:p>
          <a:p>
            <a:pPr marL="1206500" lvl="0" indent="-18415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 sifting surfacing recent and frequent stuff</a:t>
            </a:r>
          </a:p>
          <a:p>
            <a:pPr lvl="0" rtl="0">
              <a:spcBef>
                <a:spcPts val="0"/>
              </a:spcBef>
              <a:buNone/>
            </a:pPr>
            <a:endParaRPr sz="2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Hop back to your previous channel</a:t>
            </a:r>
          </a:p>
          <a:p>
            <a:pPr marL="1206500" lvl="0" indent="-18415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 down a rabbit hole? Use a shortcut to switch back to your previous channel! </a:t>
            </a: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lang="en"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Shortcut to your shortcuts</a:t>
            </a:r>
          </a:p>
          <a:p>
            <a:pPr marL="1206500" lvl="0" indent="-18415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" sz="15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/shortcuts</a:t>
            </a:r>
            <a:r>
              <a:rPr lang="en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pull up a list of keyboard shortcuts</a:t>
            </a:r>
          </a:p>
          <a:p>
            <a:pPr lvl="0" rtl="0">
              <a:spcBef>
                <a:spcPts val="0"/>
              </a:spcBef>
              <a:buNone/>
            </a:pPr>
            <a:endParaRPr sz="2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Customize your unread point</a:t>
            </a:r>
          </a:p>
          <a:p>
            <a:pPr marL="1206500" lvl="0" indent="-18415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Keep track of messages and channels you want to follow back up 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9" y="2400787"/>
            <a:ext cx="625275" cy="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96" y="1602843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396" y="41454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396" y="3309600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00" y="0"/>
            <a:ext cx="4134498" cy="29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0" y="1403700"/>
            <a:ext cx="9144000" cy="10995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Pop Quiz!!!!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900" b="1">
                <a:latin typeface="Lato"/>
                <a:ea typeface="Lato"/>
                <a:cs typeface="Lato"/>
                <a:sym typeface="Lato"/>
              </a:rPr>
              <a:t>Why might I use a Post instead of a Message?</a:t>
            </a:r>
          </a:p>
        </p:txBody>
      </p:sp>
      <p:pic>
        <p:nvPicPr>
          <p:cNvPr id="491" name="Shape 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98" y="3859620"/>
            <a:ext cx="1013803" cy="1013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994781" y="118703"/>
            <a:ext cx="7154400" cy="8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When to use a Post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1205006" y="1369265"/>
            <a:ext cx="6233100" cy="575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marL="177800" lvl="0" indent="-23495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AutoNum type="arabicPeriod"/>
            </a:pPr>
            <a:r>
              <a:rPr lang="en" sz="2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It’s too long for a message.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3495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AutoNum type="arabicPeriod"/>
            </a:pPr>
            <a:r>
              <a:rPr lang="en" sz="2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want other people to be able to edit it.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381" y="2890565"/>
            <a:ext cx="2029228" cy="18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Shape 504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5" name="Shape 505"/>
          <p:cNvSpPr txBox="1"/>
          <p:nvPr/>
        </p:nvSpPr>
        <p:spPr>
          <a:xfrm>
            <a:off x="1099396" y="165562"/>
            <a:ext cx="77817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Making use of Emojis and Reacjis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686737" y="2498550"/>
            <a:ext cx="6594600" cy="575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 txBox="1"/>
          <p:nvPr/>
        </p:nvSpPr>
        <p:spPr>
          <a:xfrm>
            <a:off x="919846" y="1191740"/>
            <a:ext cx="8140800" cy="34992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indicate priority of a request or issue.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confirm receipt, agreement, or status.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take a poll - mouse over an reacjis to see which team members added it.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show appreciation, celebration, and solidarity.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add support  - plus ones from the team!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08" y="1191740"/>
            <a:ext cx="338371" cy="33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52" y="2002846"/>
            <a:ext cx="380287" cy="3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152" y="2799300"/>
            <a:ext cx="380287" cy="3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56" y="3595753"/>
            <a:ext cx="380287" cy="3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668" y="4440770"/>
            <a:ext cx="423262" cy="42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Shape 504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5" name="Shape 505"/>
          <p:cNvSpPr txBox="1"/>
          <p:nvPr/>
        </p:nvSpPr>
        <p:spPr>
          <a:xfrm>
            <a:off x="1099396" y="165562"/>
            <a:ext cx="77817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0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the power of bots</a:t>
            </a:r>
            <a:endParaRPr lang="en" sz="3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686737" y="2498550"/>
            <a:ext cx="6594600" cy="575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4" y="3746628"/>
            <a:ext cx="7007446" cy="1251856"/>
          </a:xfrm>
          <a:prstGeom prst="rect">
            <a:avLst/>
          </a:prstGeom>
        </p:spPr>
      </p:pic>
      <p:sp>
        <p:nvSpPr>
          <p:cNvPr id="14" name="Shape 469"/>
          <p:cNvSpPr txBox="1"/>
          <p:nvPr/>
        </p:nvSpPr>
        <p:spPr>
          <a:xfrm>
            <a:off x="400274" y="1077407"/>
            <a:ext cx="8019600" cy="518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directly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touch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admins 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HelpBot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Ask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 question 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/</a:t>
            </a:r>
            <a:r>
              <a:rPr lang="fr-FR" sz="23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helpbot</a:t>
            </a:r>
            <a:r>
              <a:rPr lang="fr-FR" sz="23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command on the chat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4" y="2017010"/>
            <a:ext cx="6805352" cy="14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00" y="0"/>
            <a:ext cx="4134498" cy="29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>
            <a:spLocks noGrp="1"/>
          </p:cNvSpPr>
          <p:nvPr>
            <p:ph type="body" idx="4294967295"/>
          </p:nvPr>
        </p:nvSpPr>
        <p:spPr>
          <a:xfrm>
            <a:off x="692700" y="13810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AutoNum type="arabicPeriod"/>
            </a:pPr>
            <a:r>
              <a:rPr lang="en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Slack 101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AutoNum type="arabicPeriod"/>
            </a:pPr>
            <a:r>
              <a:rPr lang="en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Slack with Your Team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AutoNum type="arabicPeriod"/>
            </a:pPr>
            <a:r>
              <a:rPr lang="en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692700" y="6736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9497" y="2802951"/>
            <a:ext cx="1920900" cy="19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697425" y="677475"/>
            <a:ext cx="6383100" cy="29979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Mission: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4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make people’s working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4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lives simpler, more pleasant,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4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more productive.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1701" y="2874644"/>
            <a:ext cx="648300" cy="6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6668" y="516576"/>
            <a:ext cx="1571700" cy="15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33817" y="543388"/>
            <a:ext cx="536100" cy="5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03848" y="3350853"/>
            <a:ext cx="1394400" cy="1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19486" y="3183951"/>
            <a:ext cx="3403200" cy="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96362" y="2549717"/>
            <a:ext cx="2904900" cy="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85800" y="2565775"/>
            <a:ext cx="1448100" cy="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Shape 359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 txBox="1"/>
          <p:nvPr/>
        </p:nvSpPr>
        <p:spPr>
          <a:xfrm>
            <a:off x="1099400" y="165562"/>
            <a:ext cx="62172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Navigating Slack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Shape 361" descr="t9_00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784" y="1102228"/>
            <a:ext cx="5620603" cy="35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3006103" y="3081196"/>
            <a:ext cx="2908500" cy="294300"/>
          </a:xfrm>
          <a:prstGeom prst="roundRect">
            <a:avLst>
              <a:gd name="adj" fmla="val 16667"/>
            </a:avLst>
          </a:prstGeom>
          <a:solidFill>
            <a:srgbClr val="34C7EF">
              <a:alpha val="386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285009" y="2479687"/>
            <a:ext cx="1256700" cy="867900"/>
          </a:xfrm>
          <a:prstGeom prst="wedgeRoundRectCallout">
            <a:avLst>
              <a:gd name="adj1" fmla="val 73715"/>
              <a:gd name="adj2" fmla="val 20126"/>
              <a:gd name="adj3" fmla="val 0"/>
            </a:avLst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4275" tIns="34275" rIns="342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Conversations take place in </a:t>
            </a:r>
            <a:r>
              <a:rPr lang="en" sz="1100" b="1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channels 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 </a:t>
            </a:r>
            <a:r>
              <a:rPr lang="en" sz="1100" b="1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 messages</a:t>
            </a:r>
          </a:p>
        </p:txBody>
      </p:sp>
      <p:sp>
        <p:nvSpPr>
          <p:cNvPr id="364" name="Shape 364"/>
          <p:cNvSpPr/>
          <p:nvPr/>
        </p:nvSpPr>
        <p:spPr>
          <a:xfrm>
            <a:off x="7487550" y="703425"/>
            <a:ext cx="1570800" cy="1051200"/>
          </a:xfrm>
          <a:prstGeom prst="wedgeRoundRectCallout">
            <a:avLst>
              <a:gd name="adj1" fmla="val -66116"/>
              <a:gd name="adj2" fmla="val 11790"/>
              <a:gd name="adj3" fmla="val 0"/>
            </a:avLst>
          </a:prstGeom>
          <a:solidFill>
            <a:srgbClr val="FCBA41"/>
          </a:solidFill>
          <a:ln w="9525" cap="flat" cmpd="sng">
            <a:solidFill>
              <a:srgbClr val="FCBA4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4275" tIns="34275" rIns="34275" bIns="3427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Everything in Slack is automatically indexed, archived, and easily searched </a:t>
            </a:r>
          </a:p>
        </p:txBody>
      </p:sp>
      <p:sp>
        <p:nvSpPr>
          <p:cNvPr id="365" name="Shape 365"/>
          <p:cNvSpPr/>
          <p:nvPr/>
        </p:nvSpPr>
        <p:spPr>
          <a:xfrm>
            <a:off x="6364003" y="2536837"/>
            <a:ext cx="1570800" cy="867900"/>
          </a:xfrm>
          <a:prstGeom prst="wedgeRoundRectCallout">
            <a:avLst>
              <a:gd name="adj1" fmla="val -72607"/>
              <a:gd name="adj2" fmla="val 27347"/>
              <a:gd name="adj3" fmla="val 0"/>
            </a:avLst>
          </a:prstGeom>
          <a:solidFill>
            <a:srgbClr val="57BFEE"/>
          </a:solidFill>
          <a:ln w="9525" cap="flat" cmpd="sng">
            <a:solidFill>
              <a:srgbClr val="57BFE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4275" tIns="34275" rIns="342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Apps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enable you to connect the tools and services to keep everyone updated</a:t>
            </a:r>
          </a:p>
        </p:txBody>
      </p:sp>
      <p:sp>
        <p:nvSpPr>
          <p:cNvPr id="366" name="Shape 366"/>
          <p:cNvSpPr/>
          <p:nvPr/>
        </p:nvSpPr>
        <p:spPr>
          <a:xfrm>
            <a:off x="2750015" y="4646409"/>
            <a:ext cx="3935100" cy="393000"/>
          </a:xfrm>
          <a:prstGeom prst="wedgeRoundRectCallout">
            <a:avLst>
              <a:gd name="adj1" fmla="val -22940"/>
              <a:gd name="adj2" fmla="val -75940"/>
              <a:gd name="adj3" fmla="val 0"/>
            </a:avLst>
          </a:prstGeom>
          <a:solidFill>
            <a:srgbClr val="F01E70"/>
          </a:solidFill>
          <a:ln w="9525" cap="flat" cmpd="sng">
            <a:solidFill>
              <a:srgbClr val="F01E7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4275" tIns="34275" rIns="342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Upload files, create snippets or posts, type rich messages, or use slash commands or emoji in any conversation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5941565" y="1222978"/>
            <a:ext cx="1410900" cy="194700"/>
          </a:xfrm>
          <a:prstGeom prst="roundRect">
            <a:avLst>
              <a:gd name="adj" fmla="val 16667"/>
            </a:avLst>
          </a:prstGeom>
          <a:solidFill>
            <a:srgbClr val="FEB800">
              <a:alpha val="3507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3033103" y="4394071"/>
            <a:ext cx="2908500" cy="194700"/>
          </a:xfrm>
          <a:prstGeom prst="roundRect">
            <a:avLst>
              <a:gd name="adj" fmla="val 16667"/>
            </a:avLst>
          </a:prstGeom>
          <a:solidFill>
            <a:srgbClr val="F01E70">
              <a:alpha val="2077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016703" y="1497075"/>
            <a:ext cx="953400" cy="1635000"/>
          </a:xfrm>
          <a:prstGeom prst="roundRect">
            <a:avLst>
              <a:gd name="adj" fmla="val 16667"/>
            </a:avLst>
          </a:prstGeom>
          <a:solidFill>
            <a:srgbClr val="56B68B">
              <a:alpha val="231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2016703" y="3202800"/>
            <a:ext cx="953400" cy="1267500"/>
          </a:xfrm>
          <a:prstGeom prst="roundRect">
            <a:avLst>
              <a:gd name="adj" fmla="val 16667"/>
            </a:avLst>
          </a:prstGeom>
          <a:solidFill>
            <a:srgbClr val="56B68B">
              <a:alpha val="231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Shape 376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/>
          <p:nvPr/>
        </p:nvSpPr>
        <p:spPr>
          <a:xfrm>
            <a:off x="1099396" y="165562"/>
            <a:ext cx="79398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Set-up your space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4">
            <a:alphaModFix/>
          </a:blip>
          <a:srcRect b="28062"/>
          <a:stretch/>
        </p:blipFill>
        <p:spPr>
          <a:xfrm>
            <a:off x="731728" y="1200440"/>
            <a:ext cx="2565918" cy="394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 descr="Screen Shot 2015-12-18 at 4.13.50 PM.png"/>
          <p:cNvPicPr preferRelativeResize="0"/>
          <p:nvPr/>
        </p:nvPicPr>
        <p:blipFill rotWithShape="1">
          <a:blip r:embed="rId5">
            <a:alphaModFix/>
          </a:blip>
          <a:srcRect t="12550" b="20658"/>
          <a:stretch/>
        </p:blipFill>
        <p:spPr>
          <a:xfrm>
            <a:off x="895678" y="1848609"/>
            <a:ext cx="1788468" cy="329489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3883510" y="1462148"/>
            <a:ext cx="5182800" cy="3107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Join or set-up relevant channels for:</a:t>
            </a:r>
          </a:p>
          <a:p>
            <a:pPr marL="177800" lvl="0" indent="-203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Functional teams </a:t>
            </a:r>
            <a:r>
              <a:rPr lang="en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-challenge-team</a:t>
            </a:r>
            <a:r>
              <a:rPr lang="en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en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Announcements </a:t>
            </a:r>
            <a:r>
              <a:rPr lang="en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(#</a:t>
            </a:r>
            <a:r>
              <a:rPr lang="fr-F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general</a:t>
            </a:r>
            <a:r>
              <a:rPr lang="en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 lang="en"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r>
              <a:rPr lang="en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(#</a:t>
            </a: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answer</a:t>
            </a: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-room</a:t>
            </a:r>
            <a:r>
              <a:rPr lang="en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en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1778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your most important channels and direct messages! </a:t>
            </a:r>
            <a:endParaRPr lang="fr-FR" sz="1800" dirty="0" smtClean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177800" rtl="0">
              <a:lnSpc>
                <a:spcPct val="115000"/>
              </a:lnSpc>
              <a:spcBef>
                <a:spcPts val="0"/>
              </a:spcBef>
              <a:buNone/>
            </a:pPr>
            <a:endParaRPr lang="fr-FR" sz="1800" dirty="0" smtClean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1778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</a:t>
            </a: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new </a:t>
            </a: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</a:t>
            </a: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team </a:t>
            </a: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fr-FR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+ </a:t>
            </a:r>
            <a:r>
              <a:rPr lang="fr-FR" sz="18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symbol</a:t>
            </a:r>
            <a:endParaRPr lang="en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Shape 381" descr="Glowing Star on Apple iOS 9.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304" y="3171970"/>
            <a:ext cx="445715" cy="44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853" y="4278581"/>
            <a:ext cx="1518506" cy="18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8">
            <a:alphaModFix/>
          </a:blip>
          <a:srcRect t="19517"/>
          <a:stretch/>
        </p:blipFill>
        <p:spPr>
          <a:xfrm>
            <a:off x="895678" y="4963181"/>
            <a:ext cx="1788468" cy="18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5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0757" y="4146278"/>
            <a:ext cx="423262" cy="4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Shape 389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0" name="Shape 390"/>
          <p:cNvSpPr txBox="1"/>
          <p:nvPr/>
        </p:nvSpPr>
        <p:spPr>
          <a:xfrm>
            <a:off x="1099396" y="165562"/>
            <a:ext cx="79398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Management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80" y="2754595"/>
            <a:ext cx="520865" cy="52086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099396" y="1018068"/>
            <a:ext cx="7655400" cy="3107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Fill out channel details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Topic &amp; Description</a:t>
            </a:r>
          </a:p>
          <a:p>
            <a:pPr lvl="0" rt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Pin important documents and posts 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it easier for people to find the information they need.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Invite your team</a:t>
            </a: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When creating the channel, or using @mentions for a person or user group.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Archive it!  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the job is done, put the channel to rest. </a:t>
            </a:r>
          </a:p>
          <a:p>
            <a:pPr lvl="0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Shape 3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54" y="1898901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 descr="Writing Hand on Apple iOS 9.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17" y="1080632"/>
            <a:ext cx="517584" cy="51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2" y="3502490"/>
            <a:ext cx="625275" cy="6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Shape 408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9" name="Shape 409"/>
          <p:cNvSpPr txBox="1"/>
          <p:nvPr/>
        </p:nvSpPr>
        <p:spPr>
          <a:xfrm>
            <a:off x="1099396" y="165562"/>
            <a:ext cx="79398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Communicating in Slack Channels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099396" y="1018068"/>
            <a:ext cx="7655400" cy="40767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Messages 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Stream of conversation in channel</a:t>
            </a: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Released </a:t>
            </a:r>
            <a:r>
              <a:rPr lang="en" sz="1800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threads</a:t>
            </a: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to reply to specific messages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 &amp; Files 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Posts - in Slack documents, for longer messages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Upload files from outside Slack - PDF, Word, images, </a:t>
            </a:r>
            <a:r>
              <a:rPr lang="en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ect</a:t>
            </a: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Voice &amp; Video Calls</a:t>
            </a:r>
          </a:p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a voice or video call right in channel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Video Calls and </a:t>
            </a:r>
            <a:r>
              <a:rPr lang="en" sz="1800" b="1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Screen Sharing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Shape 411" descr="Speech Balloon on Apple iOS 9.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36" y="1108865"/>
            <a:ext cx="517584" cy="51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836" y="3247350"/>
            <a:ext cx="517584" cy="51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704" y="2213971"/>
            <a:ext cx="445856" cy="44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361" y="4227037"/>
            <a:ext cx="625274" cy="52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Shape 420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1" name="Shape 421"/>
          <p:cNvSpPr txBox="1"/>
          <p:nvPr/>
        </p:nvSpPr>
        <p:spPr>
          <a:xfrm>
            <a:off x="1099400" y="165562"/>
            <a:ext cx="62172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 Up with What’s Important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58137" y="2269950"/>
            <a:ext cx="6594600" cy="575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458137" y="911231"/>
            <a:ext cx="5281500" cy="42321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your recent @username mentions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@usergroup mentions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See highlight word mentions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287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Reactions to your post across Slack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Shape 424" descr="Glowing Star on Apple iOS 9.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34" y="3083971"/>
            <a:ext cx="526950" cy="5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22" y="1399004"/>
            <a:ext cx="517584" cy="51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6">
            <a:alphaModFix/>
          </a:blip>
          <a:srcRect l="70852"/>
          <a:stretch/>
        </p:blipFill>
        <p:spPr>
          <a:xfrm>
            <a:off x="5739627" y="1344168"/>
            <a:ext cx="2966782" cy="619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164" y="2214512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662" y="3976293"/>
            <a:ext cx="428493" cy="42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30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204575"/>
            <a:ext cx="625275" cy="57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Shape 434"/>
          <p:cNvCxnSpPr/>
          <p:nvPr/>
        </p:nvCxnSpPr>
        <p:spPr>
          <a:xfrm>
            <a:off x="224700" y="866825"/>
            <a:ext cx="8694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5" name="Shape 435"/>
          <p:cNvSpPr txBox="1"/>
          <p:nvPr/>
        </p:nvSpPr>
        <p:spPr>
          <a:xfrm>
            <a:off x="1099400" y="165562"/>
            <a:ext cx="62172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 noise on the rest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686737" y="2269950"/>
            <a:ext cx="6594600" cy="575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1540462" y="1032571"/>
            <a:ext cx="7119900" cy="405240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Autofit/>
          </a:bodyPr>
          <a:lstStyle/>
          <a:p>
            <a:pPr marL="177800" lvl="0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 your channel list:</a:t>
            </a:r>
          </a:p>
          <a:p>
            <a:pPr marL="342900" lvl="1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/leave</a:t>
            </a:r>
          </a:p>
          <a:p>
            <a:pPr marL="342900" lvl="1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/mute</a:t>
            </a:r>
          </a:p>
          <a:p>
            <a:pPr marL="342900" lvl="1" indent="-203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/archive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Not Disturb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Tailor your sidebar to show unread messages only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9" y="982218"/>
            <a:ext cx="625275" cy="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72" y="3977400"/>
            <a:ext cx="526950" cy="5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 descr="Bell With Cancellation Stroke on Apple iOS 9.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72" y="2795273"/>
            <a:ext cx="526950" cy="5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502</Words>
  <Application>Microsoft Macintosh PowerPoint</Application>
  <PresentationFormat>Présentation à l'écran (16:9)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Lato</vt:lpstr>
      <vt:lpstr>Arial</vt:lpstr>
      <vt:lpstr>Calibri</vt:lpstr>
      <vt:lpstr>Simple Light</vt:lpstr>
      <vt:lpstr>Simple Light</vt:lpstr>
      <vt:lpstr>Simple Light</vt:lpstr>
      <vt:lpstr>Présentation PowerPoint</vt:lpstr>
      <vt:lpstr>Agenda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TECHOPS LICENSING</cp:lastModifiedBy>
  <cp:revision>2</cp:revision>
  <dcterms:modified xsi:type="dcterms:W3CDTF">2017-09-11T20:22:12Z</dcterms:modified>
</cp:coreProperties>
</file>